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3E8F-81FD-4D47-BB05-41A844FD99BF}" type="datetimeFigureOut">
              <a:rPr lang="en-US" smtClean="0"/>
              <a:t>1/31/2021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DE02-D1DC-4A45-826F-B6E8A5BE900E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3E8F-81FD-4D47-BB05-41A844FD99BF}" type="datetimeFigureOut">
              <a:rPr lang="en-US" smtClean="0"/>
              <a:t>1/31/2021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DE02-D1DC-4A45-826F-B6E8A5BE90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3E8F-81FD-4D47-BB05-41A844FD99BF}" type="datetimeFigureOut">
              <a:rPr lang="en-US" smtClean="0"/>
              <a:t>1/31/2021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DE02-D1DC-4A45-826F-B6E8A5BE90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3E8F-81FD-4D47-BB05-41A844FD99BF}" type="datetimeFigureOut">
              <a:rPr lang="en-US" smtClean="0"/>
              <a:t>1/31/2021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DE02-D1DC-4A45-826F-B6E8A5BE90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3E8F-81FD-4D47-BB05-41A844FD99BF}" type="datetimeFigureOut">
              <a:rPr lang="en-US" smtClean="0"/>
              <a:t>1/31/2021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7DFDE02-D1DC-4A45-826F-B6E8A5BE900E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3E8F-81FD-4D47-BB05-41A844FD99BF}" type="datetimeFigureOut">
              <a:rPr lang="en-US" smtClean="0"/>
              <a:t>1/31/2021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DE02-D1DC-4A45-826F-B6E8A5BE90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3E8F-81FD-4D47-BB05-41A844FD99BF}" type="datetimeFigureOut">
              <a:rPr lang="en-US" smtClean="0"/>
              <a:t>1/31/2021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DE02-D1DC-4A45-826F-B6E8A5BE90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3E8F-81FD-4D47-BB05-41A844FD99BF}" type="datetimeFigureOut">
              <a:rPr lang="en-US" smtClean="0"/>
              <a:t>1/31/2021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DE02-D1DC-4A45-826F-B6E8A5BE90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3E8F-81FD-4D47-BB05-41A844FD99BF}" type="datetimeFigureOut">
              <a:rPr lang="en-US" smtClean="0"/>
              <a:t>1/31/2021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DE02-D1DC-4A45-826F-B6E8A5BE90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3E8F-81FD-4D47-BB05-41A844FD99BF}" type="datetimeFigureOut">
              <a:rPr lang="en-US" smtClean="0"/>
              <a:t>1/31/2021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DE02-D1DC-4A45-826F-B6E8A5BE90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3E8F-81FD-4D47-BB05-41A844FD99BF}" type="datetimeFigureOut">
              <a:rPr lang="en-US" smtClean="0"/>
              <a:t>1/31/2021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DE02-D1DC-4A45-826F-B6E8A5BE90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B913E8F-81FD-4D47-BB05-41A844FD99BF}" type="datetimeFigureOut">
              <a:rPr lang="en-US" smtClean="0"/>
              <a:t>1/31/2021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7DFDE02-D1DC-4A45-826F-B6E8A5BE900E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nsumer_electronic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urrey" TargetMode="External"/><Relationship Id="rId2" Type="http://schemas.openxmlformats.org/officeDocument/2006/relationships/hyperlink" Target="https://en.wikipedia.org/wiki/Richmond,_London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.wikipedia.org/wiki/Sinclair_Research" TargetMode="External"/><Relationship Id="rId5" Type="http://schemas.openxmlformats.org/officeDocument/2006/relationships/hyperlink" Target="https://en.wikipedia.org/wiki/Entrepreneur" TargetMode="External"/><Relationship Id="rId4" Type="http://schemas.openxmlformats.org/officeDocument/2006/relationships/hyperlink" Target="https://en.wikipedia.org/wiki/Invento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Honorary_Degree" TargetMode="External"/><Relationship Id="rId13" Type="http://schemas.openxmlformats.org/officeDocument/2006/relationships/hyperlink" Target="https://en.wikipedia.org/wiki/Internet" TargetMode="External"/><Relationship Id="rId3" Type="http://schemas.openxmlformats.org/officeDocument/2006/relationships/hyperlink" Target="https://en.wikipedia.org/wiki/Channel_4" TargetMode="External"/><Relationship Id="rId7" Type="http://schemas.openxmlformats.org/officeDocument/2006/relationships/hyperlink" Target="https://en.wikipedia.org/wiki/Mensa_International" TargetMode="External"/><Relationship Id="rId12" Type="http://schemas.openxmlformats.org/officeDocument/2006/relationships/hyperlink" Target="https://en.wikipedia.org/wiki/1983_Birthday_Honours" TargetMode="External"/><Relationship Id="rId2" Type="http://schemas.openxmlformats.org/officeDocument/2006/relationships/hyperlink" Target="https://en.wikipedia.org/wiki/Late_Night_Pok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Clive_Sinclair" TargetMode="External"/><Relationship Id="rId11" Type="http://schemas.openxmlformats.org/officeDocument/2006/relationships/hyperlink" Target="https://en.wikipedia.org/wiki/Knight_Bachelor" TargetMode="External"/><Relationship Id="rId5" Type="http://schemas.openxmlformats.org/officeDocument/2006/relationships/hyperlink" Target="https://en.wikipedia.org/wiki/Spin-off_(media)" TargetMode="External"/><Relationship Id="rId10" Type="http://schemas.openxmlformats.org/officeDocument/2006/relationships/hyperlink" Target="https://en.wikipedia.org/wiki/University_of_Bath" TargetMode="External"/><Relationship Id="rId4" Type="http://schemas.openxmlformats.org/officeDocument/2006/relationships/hyperlink" Target="https://en.wikipedia.org/wiki/Celebrity_Poker_Club" TargetMode="External"/><Relationship Id="rId9" Type="http://schemas.openxmlformats.org/officeDocument/2006/relationships/hyperlink" Target="https://en.wikipedia.org/wiki/Doctor_of_Science" TargetMode="External"/><Relationship Id="rId14" Type="http://schemas.openxmlformats.org/officeDocument/2006/relationships/hyperlink" Target="https://en.wikipedia.org/wiki/Emai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Sir</a:t>
            </a:r>
            <a:r>
              <a:rPr lang="sr-Latn-RS" dirty="0" smtClean="0"/>
              <a:t> </a:t>
            </a:r>
            <a:r>
              <a:rPr lang="en-GB" dirty="0" smtClean="0"/>
              <a:t>Clive Sinclair</a:t>
            </a:r>
            <a:endParaRPr lang="en-GB" dirty="0"/>
          </a:p>
        </p:txBody>
      </p:sp>
      <p:pic>
        <p:nvPicPr>
          <p:cNvPr id="4" name="Content Placeholder 3" descr="Sinclair.600pi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571612"/>
            <a:ext cx="3912902" cy="4708525"/>
          </a:xfrm>
        </p:spPr>
      </p:pic>
      <p:sp>
        <p:nvSpPr>
          <p:cNvPr id="5" name="TextBox 4"/>
          <p:cNvSpPr txBox="1"/>
          <p:nvPr/>
        </p:nvSpPr>
        <p:spPr>
          <a:xfrm>
            <a:off x="5500694" y="1714488"/>
            <a:ext cx="3143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Sir Clive </a:t>
            </a:r>
            <a:r>
              <a:rPr lang="en-GB" b="1" dirty="0" err="1"/>
              <a:t>Marles</a:t>
            </a:r>
            <a:r>
              <a:rPr lang="en-GB" b="1" dirty="0"/>
              <a:t> Sinclair</a:t>
            </a:r>
            <a:r>
              <a:rPr lang="en-GB" dirty="0"/>
              <a:t> (born 30 July 1940) is an English entrepreneur and inventor, most commonly known for his work in </a:t>
            </a:r>
            <a:r>
              <a:rPr lang="en-GB" dirty="0">
                <a:hlinkClick r:id="rId3" tooltip="Consumer electronics"/>
              </a:rPr>
              <a:t>consumer electronics</a:t>
            </a:r>
            <a:r>
              <a:rPr lang="en-GB" dirty="0"/>
              <a:t> in the late 1970s and early 1980s.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71604" y="2143116"/>
          <a:ext cx="6096000" cy="2968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900" dirty="0"/>
                        <a:t>Born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900" dirty="0"/>
                        <a:t>Clive </a:t>
                      </a:r>
                      <a:r>
                        <a:rPr lang="en-GB" sz="900" dirty="0" err="1"/>
                        <a:t>Marles</a:t>
                      </a:r>
                      <a:r>
                        <a:rPr lang="en-GB" sz="900" dirty="0"/>
                        <a:t> </a:t>
                      </a:r>
                      <a:r>
                        <a:rPr lang="en-GB" sz="900" dirty="0" smtClean="0"/>
                        <a:t>Sinclair</a:t>
                      </a:r>
                      <a:r>
                        <a:rPr lang="en-GB" sz="900" dirty="0"/>
                        <a:t/>
                      </a:r>
                      <a:br>
                        <a:rPr lang="en-GB" sz="900" dirty="0"/>
                      </a:br>
                      <a:r>
                        <a:rPr lang="en-GB" sz="900" dirty="0"/>
                        <a:t>30 July 1940 (age </a:t>
                      </a:r>
                      <a:r>
                        <a:rPr lang="en-GB" sz="900" dirty="0" smtClean="0"/>
                        <a:t>80)</a:t>
                      </a:r>
                      <a:endParaRPr lang="sr-Latn-RS" sz="1100" dirty="0" smtClean="0"/>
                    </a:p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900" dirty="0" smtClean="0"/>
                        <a:t>near</a:t>
                      </a:r>
                      <a:r>
                        <a:rPr lang="en-GB" sz="900" dirty="0"/>
                        <a:t> </a:t>
                      </a:r>
                      <a:r>
                        <a:rPr lang="en-GB" sz="900" u="none" strike="noStrike" dirty="0">
                          <a:hlinkClick r:id="rId2" tooltip="Richmond, London"/>
                        </a:rPr>
                        <a:t>Richmond</a:t>
                      </a:r>
                      <a:r>
                        <a:rPr lang="en-GB" sz="900" dirty="0"/>
                        <a:t>, </a:t>
                      </a:r>
                      <a:r>
                        <a:rPr lang="en-GB" sz="900" u="none" strike="noStrike" dirty="0">
                          <a:hlinkClick r:id="rId3" tooltip="Surrey"/>
                        </a:rPr>
                        <a:t>Surrey</a:t>
                      </a:r>
                      <a:r>
                        <a:rPr lang="en-GB" sz="900" dirty="0"/>
                        <a:t>, England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900"/>
                        <a:t>Occupation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900" u="none" strike="noStrike">
                          <a:hlinkClick r:id="rId4" tooltip="Inventor"/>
                        </a:rPr>
                        <a:t>Inventor</a:t>
                      </a:r>
                      <a:r>
                        <a:rPr lang="en-GB" sz="900"/>
                        <a:t>, </a:t>
                      </a:r>
                      <a:r>
                        <a:rPr lang="en-GB" sz="900" u="none" strike="noStrike">
                          <a:hlinkClick r:id="rId5" tooltip="Entrepreneur"/>
                        </a:rPr>
                        <a:t>entrepreneur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900"/>
                        <a:t>Employer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900" u="none" strike="noStrike">
                          <a:hlinkClick r:id="rId6" tooltip="Sinclair Research"/>
                        </a:rPr>
                        <a:t>Sinclair Research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900"/>
                        <a:t>Spouse(s)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900"/>
                        <a:t>Ann Trevor-Briscoe (1962–1985)</a:t>
                      </a:r>
                      <a:br>
                        <a:rPr lang="en-GB" sz="900"/>
                      </a:br>
                      <a:r>
                        <a:rPr lang="en-GB" sz="900"/>
                        <a:t>Angie Bowness (2010–2017)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900"/>
                        <a:t>Children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900"/>
                        <a:t>Belinda, Crispin, Bartholomew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900"/>
                        <a:t>Parent(s)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900" dirty="0"/>
                        <a:t>George William Carter Sinclair</a:t>
                      </a:r>
                      <a:br>
                        <a:rPr lang="en-GB" sz="900" dirty="0"/>
                      </a:br>
                      <a:r>
                        <a:rPr lang="en-GB" sz="900" dirty="0" err="1"/>
                        <a:t>Thora</a:t>
                      </a:r>
                      <a:r>
                        <a:rPr lang="en-GB" sz="900" dirty="0"/>
                        <a:t> Edith Ella </a:t>
                      </a:r>
                      <a:r>
                        <a:rPr lang="en-GB" sz="900" dirty="0" err="1"/>
                        <a:t>Marles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43042" y="714356"/>
            <a:ext cx="6786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dirty="0" smtClean="0"/>
              <a:t>Osnovni podaci</a:t>
            </a:r>
            <a:endParaRPr lang="en-GB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ZX81</a:t>
            </a:r>
            <a:endParaRPr lang="en-GB" dirty="0"/>
          </a:p>
        </p:txBody>
      </p:sp>
      <p:pic>
        <p:nvPicPr>
          <p:cNvPr id="6" name="Content Placeholder 5" descr="Sinclair-ZX8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8391" y="1600200"/>
            <a:ext cx="6387217" cy="47085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ZX Spectrum</a:t>
            </a:r>
            <a:endParaRPr lang="en-GB" dirty="0"/>
          </a:p>
        </p:txBody>
      </p:sp>
      <p:pic>
        <p:nvPicPr>
          <p:cNvPr id="4" name="Content Placeholder 3" descr="1280px-ZXSpectrum48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9602" y="1600200"/>
            <a:ext cx="6404795" cy="47085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ZX Spectrum 128K</a:t>
            </a:r>
            <a:endParaRPr lang="en-GB" dirty="0"/>
          </a:p>
        </p:txBody>
      </p:sp>
      <p:pic>
        <p:nvPicPr>
          <p:cNvPr id="7" name="Picture 6" descr="1280px-ZX_Spectrum128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571612"/>
            <a:ext cx="7143800" cy="458207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Personal </a:t>
            </a:r>
            <a:r>
              <a:rPr lang="en-GB" dirty="0" smtClean="0"/>
              <a:t>life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en-GB" dirty="0" smtClean="0"/>
          </a:p>
          <a:p>
            <a:r>
              <a:rPr lang="en-GB" dirty="0" smtClean="0"/>
              <a:t>Sinclair is a poker player and appeared in the first three series of the </a:t>
            </a:r>
            <a:r>
              <a:rPr lang="en-GB" i="1" dirty="0" smtClean="0">
                <a:hlinkClick r:id="rId2" tooltip="Late Night Poker"/>
              </a:rPr>
              <a:t>Late Night Poker</a:t>
            </a:r>
            <a:r>
              <a:rPr lang="en-GB" dirty="0" smtClean="0"/>
              <a:t> on </a:t>
            </a:r>
            <a:r>
              <a:rPr lang="en-GB" dirty="0" smtClean="0">
                <a:hlinkClick r:id="rId3" tooltip="Channel 4"/>
              </a:rPr>
              <a:t>Channel 4</a:t>
            </a:r>
            <a:r>
              <a:rPr lang="en-GB" dirty="0" smtClean="0"/>
              <a:t>. He won the first series final of the </a:t>
            </a:r>
            <a:r>
              <a:rPr lang="en-GB" i="1" dirty="0" smtClean="0">
                <a:hlinkClick r:id="rId4" tooltip="Celebrity Poker Club"/>
              </a:rPr>
              <a:t>Celebrity Poker Club</a:t>
            </a:r>
            <a:r>
              <a:rPr lang="en-GB" dirty="0" smtClean="0"/>
              <a:t> </a:t>
            </a:r>
            <a:r>
              <a:rPr lang="en-GB" dirty="0" smtClean="0">
                <a:hlinkClick r:id="rId5" tooltip="Spin-off (media)"/>
              </a:rPr>
              <a:t>spin-off</a:t>
            </a:r>
            <a:r>
              <a:rPr lang="en-GB" dirty="0" smtClean="0"/>
              <a:t>. On his religious views, Sinclair calls himself an atheist.</a:t>
            </a:r>
            <a:r>
              <a:rPr lang="en-GB" baseline="30000" dirty="0" smtClean="0">
                <a:hlinkClick r:id="rId6"/>
              </a:rPr>
              <a:t>[16]</a:t>
            </a:r>
            <a:r>
              <a:rPr lang="en-GB" dirty="0" smtClean="0"/>
              <a:t> He is a member of British </a:t>
            </a:r>
            <a:r>
              <a:rPr lang="en-GB" dirty="0" smtClean="0">
                <a:hlinkClick r:id="rId7" tooltip="Mensa International"/>
              </a:rPr>
              <a:t>Mensa</a:t>
            </a:r>
            <a:r>
              <a:rPr lang="en-GB" dirty="0" smtClean="0"/>
              <a:t> and was chairman for 17 years from 1980 to 1997.</a:t>
            </a:r>
            <a:r>
              <a:rPr lang="en-GB" baseline="30000" dirty="0" smtClean="0">
                <a:hlinkClick r:id="rId6"/>
              </a:rPr>
              <a:t>[12]</a:t>
            </a:r>
            <a:r>
              <a:rPr lang="en-GB" dirty="0" smtClean="0"/>
              <a:t> Sinclair was awarded the </a:t>
            </a:r>
            <a:r>
              <a:rPr lang="en-GB" dirty="0" smtClean="0">
                <a:hlinkClick r:id="rId8" tooltip="Honorary Degree"/>
              </a:rPr>
              <a:t>Honorary Degree</a:t>
            </a:r>
            <a:r>
              <a:rPr lang="en-GB" dirty="0" smtClean="0"/>
              <a:t> of </a:t>
            </a:r>
            <a:r>
              <a:rPr lang="en-GB" dirty="0" smtClean="0">
                <a:hlinkClick r:id="rId9" tooltip="Doctor of Science"/>
              </a:rPr>
              <a:t>Doctor of Science</a:t>
            </a:r>
            <a:r>
              <a:rPr lang="en-GB" dirty="0" smtClean="0"/>
              <a:t> by the </a:t>
            </a:r>
            <a:r>
              <a:rPr lang="en-GB" dirty="0" smtClean="0">
                <a:hlinkClick r:id="rId10" tooltip="University of Bath"/>
              </a:rPr>
              <a:t>University of Bath</a:t>
            </a:r>
            <a:r>
              <a:rPr lang="en-GB" dirty="0" smtClean="0"/>
              <a:t> in 1983.</a:t>
            </a:r>
            <a:r>
              <a:rPr lang="en-GB" baseline="30000" dirty="0" smtClean="0">
                <a:hlinkClick r:id="rId6"/>
              </a:rPr>
              <a:t>[17]</a:t>
            </a:r>
            <a:r>
              <a:rPr lang="en-GB" dirty="0" smtClean="0"/>
              <a:t> He was </a:t>
            </a:r>
            <a:r>
              <a:rPr lang="en-GB" dirty="0" smtClean="0">
                <a:hlinkClick r:id="rId11" tooltip="Knight Bachelor"/>
              </a:rPr>
              <a:t>knighted</a:t>
            </a:r>
            <a:r>
              <a:rPr lang="en-GB" dirty="0" smtClean="0"/>
              <a:t> in the </a:t>
            </a:r>
            <a:r>
              <a:rPr lang="en-GB" dirty="0" smtClean="0">
                <a:hlinkClick r:id="rId12" tooltip="1983 Birthday Honours"/>
              </a:rPr>
              <a:t>Queen's 1983 Birthday Honours List</a:t>
            </a:r>
            <a:r>
              <a:rPr lang="en-GB" dirty="0" smtClean="0"/>
              <a:t>.</a:t>
            </a:r>
          </a:p>
          <a:p>
            <a:r>
              <a:rPr lang="en-GB" dirty="0" smtClean="0"/>
              <a:t>Despite his involvement in computing, Sinclair does not use the </a:t>
            </a:r>
            <a:r>
              <a:rPr lang="en-GB" dirty="0" smtClean="0">
                <a:hlinkClick r:id="rId13" tooltip="Internet"/>
              </a:rPr>
              <a:t>Internet</a:t>
            </a:r>
            <a:r>
              <a:rPr lang="en-GB" dirty="0" smtClean="0"/>
              <a:t>, stating that he does not like to have "technical or mechanical things around me" as it distracts from the process of invention.</a:t>
            </a:r>
            <a:r>
              <a:rPr lang="en-GB" baseline="30000" dirty="0" smtClean="0">
                <a:hlinkClick r:id="rId6"/>
              </a:rPr>
              <a:t>[18]</a:t>
            </a:r>
            <a:r>
              <a:rPr lang="en-GB" baseline="30000" dirty="0" smtClean="0">
                <a:hlinkClick r:id="rId6"/>
              </a:rPr>
              <a:t>[19]</a:t>
            </a:r>
            <a:r>
              <a:rPr lang="en-GB" dirty="0" smtClean="0"/>
              <a:t> In 2010 he stated that he does not use computers himself, and prefers using the telephone rather than </a:t>
            </a:r>
            <a:r>
              <a:rPr lang="en-GB" dirty="0" smtClean="0">
                <a:hlinkClick r:id="rId14" tooltip="Email"/>
              </a:rPr>
              <a:t>email</a:t>
            </a:r>
            <a:r>
              <a:rPr lang="en-GB" dirty="0" smtClean="0"/>
              <a:t>.</a:t>
            </a:r>
            <a:r>
              <a:rPr lang="en-GB" baseline="30000" dirty="0" smtClean="0">
                <a:hlinkClick r:id="rId6"/>
              </a:rPr>
              <a:t>[20]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</TotalTime>
  <Words>60</Words>
  <Application>Microsoft Office PowerPoint</Application>
  <PresentationFormat>On-screen Show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Apex</vt:lpstr>
      <vt:lpstr>Sir Clive Sinclair</vt:lpstr>
      <vt:lpstr>Slide 2</vt:lpstr>
      <vt:lpstr>ZX81</vt:lpstr>
      <vt:lpstr>ZX Spectrum</vt:lpstr>
      <vt:lpstr>ZX Spectrum 128K</vt:lpstr>
      <vt:lpstr>Personal life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Sir Clive Sinclair</dc:title>
  <dc:creator>dragoljub.perisic@gmail.com</dc:creator>
  <cp:lastModifiedBy>dragoljub.perisic@gmail.com</cp:lastModifiedBy>
  <cp:revision>2</cp:revision>
  <dcterms:created xsi:type="dcterms:W3CDTF">2021-01-31T15:23:16Z</dcterms:created>
  <dcterms:modified xsi:type="dcterms:W3CDTF">2021-01-31T15:39:20Z</dcterms:modified>
</cp:coreProperties>
</file>